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510" r:id="rId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AE3843"/>
    <a:srgbClr val="DD6909"/>
    <a:srgbClr val="99CCFF"/>
    <a:srgbClr val="FF9900"/>
    <a:srgbClr val="D55113"/>
    <a:srgbClr val="2F527D"/>
    <a:srgbClr val="C05B08"/>
    <a:srgbClr val="F68E38"/>
    <a:srgbClr val="3AE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0796" autoAdjust="0"/>
  </p:normalViewPr>
  <p:slideViewPr>
    <p:cSldViewPr>
      <p:cViewPr varScale="1">
        <p:scale>
          <a:sx n="92" d="100"/>
          <a:sy n="92" d="100"/>
        </p:scale>
        <p:origin x="222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709"/>
    </p:cViewPr>
  </p:sorterViewPr>
  <p:notesViewPr>
    <p:cSldViewPr>
      <p:cViewPr varScale="1">
        <p:scale>
          <a:sx n="62" d="100"/>
          <a:sy n="62" d="100"/>
        </p:scale>
        <p:origin x="3240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AG du 03 juin 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856377-5229-4207-8205-1D228D5505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29803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4799" tIns="47399" rIns="94799" bIns="473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4799" tIns="47399" rIns="94799" bIns="473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9" tIns="47399" rIns="94799" bIns="4739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4799" tIns="47399" rIns="94799" bIns="47399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4799" tIns="47399" rIns="94799" bIns="473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AG du 03 juin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4799" tIns="47399" rIns="94799" bIns="473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0E047C-3D17-4B26-97FD-4285A8CC7B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02580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AG du 03 juin 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B5E6E-8F10-4878-A901-B8920315E1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63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b11904-914e-4be9-b0c9-689ddd179d94" descr="B6A7888E-1214-40A2-9C7B-A8DE78991B2B@l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ERC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a7e0723-f0f3-4873-b807-52762606d607" descr="0BF4AECE-6EBA-4814-B38E-A87A57B95B86@l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9"/>
          <p:cNvSpPr txBox="1"/>
          <p:nvPr userDrawn="1"/>
        </p:nvSpPr>
        <p:spPr>
          <a:xfrm>
            <a:off x="755650" y="12700"/>
            <a:ext cx="1428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DIN-Regular"/>
                <a:cs typeface="DIN-Regular"/>
              </a:rPr>
              <a:t>EXERCICE</a:t>
            </a:r>
          </a:p>
        </p:txBody>
      </p:sp>
      <p:sp>
        <p:nvSpPr>
          <p:cNvPr id="6" name="ZoneTexte 7"/>
          <p:cNvSpPr txBox="1"/>
          <p:nvPr userDrawn="1"/>
        </p:nvSpPr>
        <p:spPr>
          <a:xfrm>
            <a:off x="466725" y="6467475"/>
            <a:ext cx="79216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cap="all" dirty="0">
                <a:solidFill>
                  <a:prstClr val="black"/>
                </a:solidFill>
                <a:latin typeface="DIN-Medium"/>
                <a:cs typeface="DIN-Medium"/>
              </a:rPr>
              <a:t>Séquence 3 / </a:t>
            </a:r>
            <a:r>
              <a:rPr lang="fr-FR" sz="900" cap="all" dirty="0">
                <a:solidFill>
                  <a:prstClr val="white">
                    <a:lumMod val="50000"/>
                  </a:prstClr>
                </a:solidFill>
                <a:latin typeface="DIN-Medium"/>
                <a:cs typeface="DIN-Medium"/>
              </a:rPr>
              <a:t>des formations qui mènent à de nombreux métiers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solidFill>
                  <a:srgbClr val="7AB514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QUE 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UIMM_PPT-01-0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solidFill>
                  <a:srgbClr val="E75113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QUE 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UIMM_PPT-01-0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solidFill>
                  <a:srgbClr val="E75113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QUE 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9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5"/>
          <p:cNvSpPr txBox="1"/>
          <p:nvPr userDrawn="1"/>
        </p:nvSpPr>
        <p:spPr>
          <a:xfrm>
            <a:off x="466725" y="6467475"/>
            <a:ext cx="79216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cap="all" dirty="0">
                <a:solidFill>
                  <a:prstClr val="black"/>
                </a:solidFill>
                <a:latin typeface="DIN-Medium"/>
                <a:cs typeface="DIN-Medium"/>
              </a:rPr>
              <a:t>Séquence 2 / </a:t>
            </a:r>
            <a:r>
              <a:rPr lang="fr-FR" sz="900" cap="all" dirty="0">
                <a:solidFill>
                  <a:prstClr val="white">
                    <a:lumMod val="50000"/>
                  </a:prstClr>
                </a:solidFill>
                <a:latin typeface="DIN-Medium"/>
                <a:cs typeface="DIN-Medium"/>
              </a:rPr>
              <a:t>LES métiers des industries technologiques au service de la société</a:t>
            </a:r>
          </a:p>
        </p:txBody>
      </p:sp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solidFill>
                  <a:srgbClr val="009EE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QUE 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44255a2-0aa7-4dfc-8dfd-c55708a2bb4c" descr="image0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 userDrawn="1"/>
        </p:nvSpPr>
        <p:spPr>
          <a:xfrm>
            <a:off x="466725" y="6467475"/>
            <a:ext cx="79216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cap="all" dirty="0">
                <a:solidFill>
                  <a:prstClr val="black"/>
                </a:solidFill>
                <a:latin typeface="DIN-Medium"/>
                <a:cs typeface="DIN-Medium"/>
              </a:rPr>
              <a:t>Séquence 3 / </a:t>
            </a:r>
            <a:r>
              <a:rPr lang="fr-FR" sz="900" cap="all" dirty="0">
                <a:solidFill>
                  <a:prstClr val="white">
                    <a:lumMod val="50000"/>
                  </a:prstClr>
                </a:solidFill>
                <a:latin typeface="DIN-Medium"/>
                <a:cs typeface="DIN-Medium"/>
              </a:rPr>
              <a:t>des formations qui mènent à de nombreux métiers</a:t>
            </a:r>
          </a:p>
        </p:txBody>
      </p:sp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solidFill>
                  <a:srgbClr val="7AB514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440A28-7DB0-4AFB-B74C-0C81E4424B0B}" type="datetime1">
              <a:rPr lang="fr-FR" smtClean="0"/>
              <a:t>26/03/2019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26B22-C7AB-4E82-85FB-26EAFE62BD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1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IMM_PPT_DEF-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IMM_PPT_DEF-0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IMM_PPT_DEF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 descr="UIMM_PPT-01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f9d8a3a-c4e9-4e1f-a01e-9b0c68664156" descr="061CB84D-334C-4F2F-AFA8-F9422354C7B6@l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13"/>
          <p:cNvSpPr txBox="1"/>
          <p:nvPr userDrawn="1"/>
        </p:nvSpPr>
        <p:spPr>
          <a:xfrm>
            <a:off x="755650" y="12700"/>
            <a:ext cx="1428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DIN-Regular"/>
                <a:cs typeface="DIN-Regular"/>
              </a:rPr>
              <a:t>Échange</a:t>
            </a:r>
          </a:p>
        </p:txBody>
      </p:sp>
      <p:sp>
        <p:nvSpPr>
          <p:cNvPr id="6" name="ZoneTexte 6"/>
          <p:cNvSpPr txBox="1"/>
          <p:nvPr userDrawn="1"/>
        </p:nvSpPr>
        <p:spPr>
          <a:xfrm>
            <a:off x="466725" y="6467475"/>
            <a:ext cx="79216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cap="all" dirty="0">
                <a:solidFill>
                  <a:prstClr val="black"/>
                </a:solidFill>
                <a:latin typeface="DIN-Medium"/>
                <a:cs typeface="DIN-Medium"/>
              </a:rPr>
              <a:t>Séquence 2 / </a:t>
            </a:r>
            <a:r>
              <a:rPr lang="fr-FR" sz="900" cap="all" dirty="0">
                <a:solidFill>
                  <a:prstClr val="white">
                    <a:lumMod val="50000"/>
                  </a:prstClr>
                </a:solidFill>
                <a:latin typeface="DIN-Medium"/>
                <a:cs typeface="DIN-Medium"/>
              </a:rPr>
              <a:t>LES métiers des industries technologiques au service de la société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 baseline="0">
                <a:solidFill>
                  <a:srgbClr val="009EE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a7e0723-f0f3-4873-b807-52762606d607" descr="0BF4AECE-6EBA-4814-B38E-A87A57B95B86@l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13"/>
          <p:cNvSpPr txBox="1"/>
          <p:nvPr userDrawn="1"/>
        </p:nvSpPr>
        <p:spPr>
          <a:xfrm>
            <a:off x="755650" y="12700"/>
            <a:ext cx="1428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DIN-Regular"/>
                <a:cs typeface="DIN-Regular"/>
              </a:rPr>
              <a:t>Échange</a:t>
            </a:r>
          </a:p>
        </p:txBody>
      </p:sp>
      <p:sp>
        <p:nvSpPr>
          <p:cNvPr id="6" name="ZoneTexte 6"/>
          <p:cNvSpPr txBox="1"/>
          <p:nvPr userDrawn="1"/>
        </p:nvSpPr>
        <p:spPr>
          <a:xfrm>
            <a:off x="466725" y="6467475"/>
            <a:ext cx="79216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cap="all" dirty="0">
                <a:solidFill>
                  <a:prstClr val="black"/>
                </a:solidFill>
                <a:latin typeface="DIN-Medium"/>
                <a:cs typeface="DIN-Medium"/>
              </a:rPr>
              <a:t>Séquence 3 / </a:t>
            </a:r>
            <a:r>
              <a:rPr lang="fr-FR" sz="900" cap="all" dirty="0">
                <a:solidFill>
                  <a:prstClr val="white">
                    <a:lumMod val="50000"/>
                  </a:prstClr>
                </a:solidFill>
                <a:latin typeface="DIN-Medium"/>
                <a:cs typeface="DIN-Medium"/>
              </a:rPr>
              <a:t>des formations qui mènent à de nombreux métiers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solidFill>
                  <a:srgbClr val="7AB514"/>
                </a:solidFill>
                <a:latin typeface="DIN-Regular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IMM_PPT-01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9"/>
          <p:cNvSpPr txBox="1"/>
          <p:nvPr userDrawn="1"/>
        </p:nvSpPr>
        <p:spPr>
          <a:xfrm>
            <a:off x="755650" y="12700"/>
            <a:ext cx="1428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DIN-Regular"/>
                <a:cs typeface="DIN-Regular"/>
              </a:rPr>
              <a:t>EXERCICE</a:t>
            </a:r>
          </a:p>
        </p:txBody>
      </p:sp>
      <p:sp>
        <p:nvSpPr>
          <p:cNvPr id="6" name="ZoneTexte 8"/>
          <p:cNvSpPr txBox="1"/>
          <p:nvPr userDrawn="1"/>
        </p:nvSpPr>
        <p:spPr>
          <a:xfrm>
            <a:off x="466725" y="6467475"/>
            <a:ext cx="79216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cap="all" dirty="0">
                <a:solidFill>
                  <a:prstClr val="black"/>
                </a:solidFill>
                <a:latin typeface="DIN-Medium"/>
                <a:cs typeface="DIN-Medium"/>
              </a:rPr>
              <a:t>Séquence 1 / </a:t>
            </a:r>
            <a:r>
              <a:rPr lang="fr-FR" sz="900" cap="all" dirty="0">
                <a:solidFill>
                  <a:prstClr val="white">
                    <a:lumMod val="50000"/>
                  </a:prstClr>
                </a:solidFill>
                <a:latin typeface="DIN-Medium"/>
                <a:cs typeface="DIN-Medium"/>
              </a:rPr>
              <a:t>PANORAMA des industries TECHNOLOGIQUES 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 baseline="0">
                <a:solidFill>
                  <a:srgbClr val="E75113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ERC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f9d8a3a-c4e9-4e1f-a01e-9b0c68664156" descr="061CB84D-334C-4F2F-AFA8-F9422354C7B6@l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344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9"/>
          <p:cNvSpPr txBox="1"/>
          <p:nvPr userDrawn="1"/>
        </p:nvSpPr>
        <p:spPr>
          <a:xfrm>
            <a:off x="755650" y="12700"/>
            <a:ext cx="1428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DIN-Regular"/>
                <a:cs typeface="DIN-Regular"/>
              </a:rPr>
              <a:t>EXERCICE</a:t>
            </a:r>
          </a:p>
        </p:txBody>
      </p:sp>
      <p:sp>
        <p:nvSpPr>
          <p:cNvPr id="6" name="ZoneTexte 8"/>
          <p:cNvSpPr txBox="1"/>
          <p:nvPr userDrawn="1"/>
        </p:nvSpPr>
        <p:spPr>
          <a:xfrm>
            <a:off x="466725" y="6467475"/>
            <a:ext cx="79216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cap="all" dirty="0">
                <a:solidFill>
                  <a:prstClr val="black"/>
                </a:solidFill>
                <a:latin typeface="DIN-Medium"/>
                <a:cs typeface="DIN-Medium"/>
              </a:rPr>
              <a:t>Séquence 2 / </a:t>
            </a:r>
            <a:r>
              <a:rPr lang="fr-FR" sz="900" cap="all" dirty="0">
                <a:solidFill>
                  <a:prstClr val="white">
                    <a:lumMod val="50000"/>
                  </a:prstClr>
                </a:solidFill>
                <a:latin typeface="DIN-Medium"/>
                <a:cs typeface="DIN-Medium"/>
              </a:rPr>
              <a:t>LES métiers des industries technologiques au service de la société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88682"/>
            <a:ext cx="8229600" cy="132343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82222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388938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LES INDUSTRIES TECHNOLOGIQUES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224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sldNum="0" hdr="0" ftr="0"/>
  <p:txStyles>
    <p:titleStyle>
      <a:lvl1pPr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DIN-Regular"/>
          <a:ea typeface="+mj-ea"/>
          <a:cs typeface="+mj-cs"/>
        </a:defRPr>
      </a:lvl1pPr>
      <a:lvl2pPr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2pPr>
      <a:lvl3pPr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3pPr>
      <a:lvl4pPr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4pPr>
      <a:lvl5pPr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5pPr>
      <a:lvl6pPr marL="457200"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6pPr>
      <a:lvl7pPr marL="914400"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7pPr>
      <a:lvl8pPr marL="1371600"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8pPr>
      <a:lvl9pPr marL="1828800" algn="l" defTabSz="457200" rtl="0" fontAlgn="base">
        <a:lnSpc>
          <a:spcPts val="3675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-Regular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DIN-Medium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DIN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DIN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49" y="1077395"/>
            <a:ext cx="3263848" cy="511830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827933" y="652713"/>
            <a:ext cx="1620000" cy="1620000"/>
          </a:xfrm>
          <a:prstGeom prst="ellipse">
            <a:avLst/>
          </a:prstGeom>
          <a:solidFill>
            <a:srgbClr val="99FFCC">
              <a:alpha val="4117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592037" y="3173081"/>
            <a:ext cx="792000" cy="792000"/>
          </a:xfrm>
          <a:prstGeom prst="ellipse">
            <a:avLst/>
          </a:prstGeom>
          <a:solidFill>
            <a:srgbClr val="99FFCC">
              <a:alpha val="4117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43877" y="4829257"/>
            <a:ext cx="720000" cy="720000"/>
          </a:xfrm>
          <a:prstGeom prst="ellipse">
            <a:avLst/>
          </a:prstGeom>
          <a:solidFill>
            <a:srgbClr val="99FFCC">
              <a:alpha val="4117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00120" y="3605041"/>
            <a:ext cx="432000" cy="432000"/>
          </a:xfrm>
          <a:prstGeom prst="ellipse">
            <a:avLst/>
          </a:prstGeom>
          <a:solidFill>
            <a:srgbClr val="99FFCC">
              <a:alpha val="4117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197008" y="1250843"/>
            <a:ext cx="1063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70C0"/>
                </a:solidFill>
              </a:rPr>
              <a:t>58 Entreprises</a:t>
            </a:r>
          </a:p>
          <a:p>
            <a:pPr algn="ctr"/>
            <a:endParaRPr lang="fr-FR" sz="1000" b="1" dirty="0">
              <a:solidFill>
                <a:srgbClr val="0070C0"/>
              </a:solidFill>
            </a:endParaRPr>
          </a:p>
          <a:p>
            <a:pPr algn="ctr"/>
            <a:r>
              <a:rPr lang="fr-FR" sz="1000" b="1" dirty="0">
                <a:solidFill>
                  <a:srgbClr val="0070C0"/>
                </a:solidFill>
              </a:rPr>
              <a:t>8 699 p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447932" y="3245001"/>
            <a:ext cx="1063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70C0"/>
                </a:solidFill>
              </a:rPr>
              <a:t>33 Entreprises</a:t>
            </a:r>
          </a:p>
          <a:p>
            <a:pPr algn="ctr"/>
            <a:endParaRPr lang="fr-FR" sz="1000" b="1" dirty="0">
              <a:solidFill>
                <a:srgbClr val="0070C0"/>
              </a:solidFill>
            </a:endParaRPr>
          </a:p>
          <a:p>
            <a:pPr algn="ctr"/>
            <a:r>
              <a:rPr lang="fr-FR" sz="1000" b="1" dirty="0">
                <a:solidFill>
                  <a:srgbClr val="0070C0"/>
                </a:solidFill>
              </a:rPr>
              <a:t>1 805 p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99860" y="4973193"/>
            <a:ext cx="1063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70C0"/>
                </a:solidFill>
              </a:rPr>
              <a:t>22 Entreprises</a:t>
            </a:r>
          </a:p>
          <a:p>
            <a:pPr algn="ctr"/>
            <a:endParaRPr lang="fr-FR" sz="1000" b="1" dirty="0">
              <a:solidFill>
                <a:srgbClr val="0070C0"/>
              </a:solidFill>
            </a:endParaRPr>
          </a:p>
          <a:p>
            <a:pPr algn="ctr"/>
            <a:r>
              <a:rPr lang="fr-FR" sz="1000" b="1" dirty="0">
                <a:solidFill>
                  <a:srgbClr val="0070C0"/>
                </a:solidFill>
              </a:rPr>
              <a:t>1 571 p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00844" y="3550659"/>
            <a:ext cx="1063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70C0"/>
                </a:solidFill>
              </a:rPr>
              <a:t>17 Entreprises</a:t>
            </a:r>
          </a:p>
          <a:p>
            <a:pPr algn="ctr"/>
            <a:endParaRPr lang="fr-FR" sz="1000" b="1" dirty="0">
              <a:solidFill>
                <a:srgbClr val="0070C0"/>
              </a:solidFill>
            </a:endParaRPr>
          </a:p>
          <a:p>
            <a:pPr algn="ctr"/>
            <a:r>
              <a:rPr lang="fr-FR" sz="1000" b="1" dirty="0">
                <a:solidFill>
                  <a:srgbClr val="0070C0"/>
                </a:solidFill>
              </a:rPr>
              <a:t>765 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7D6EAE-E9F0-4683-AA44-3E0DAF091DB0}"/>
              </a:ext>
            </a:extLst>
          </p:cNvPr>
          <p:cNvSpPr txBox="1"/>
          <p:nvPr/>
        </p:nvSpPr>
        <p:spPr>
          <a:xfrm>
            <a:off x="3160346" y="6240125"/>
            <a:ext cx="2526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/>
              <a:t>12 840 Employés – 130 Entreprises</a:t>
            </a:r>
          </a:p>
          <a:p>
            <a:pPr algn="ctr"/>
            <a:r>
              <a:rPr lang="fr-FR" sz="1100" b="1" dirty="0"/>
              <a:t>Mars 2019</a:t>
            </a:r>
          </a:p>
        </p:txBody>
      </p:sp>
    </p:spTree>
    <p:extLst>
      <p:ext uri="{BB962C8B-B14F-4D97-AF65-F5344CB8AC3E}">
        <p14:creationId xmlns:p14="http://schemas.microsoft.com/office/powerpoint/2010/main" val="40143063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UIMM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8207</TotalTime>
  <Words>33</Words>
  <Application>Microsoft Office PowerPoint</Application>
  <PresentationFormat>Affichage à l'écran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DIN</vt:lpstr>
      <vt:lpstr>DIN-Medium</vt:lpstr>
      <vt:lpstr>DIN-Regular</vt:lpstr>
      <vt:lpstr>Theme UIMM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avautier</dc:creator>
  <cp:lastModifiedBy>Jean-Michel GIBON</cp:lastModifiedBy>
  <cp:revision>652</cp:revision>
  <cp:lastPrinted>2016-06-02T12:53:13Z</cp:lastPrinted>
  <dcterms:created xsi:type="dcterms:W3CDTF">2011-10-14T11:55:35Z</dcterms:created>
  <dcterms:modified xsi:type="dcterms:W3CDTF">2019-03-26T08:50:26Z</dcterms:modified>
</cp:coreProperties>
</file>